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shish\Desktop\New%20Microsoft%20Excel%20Worksheet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Rejection </a:t>
            </a:r>
            <a:r>
              <a:rPr lang="en-US" dirty="0"/>
              <a:t>in </a:t>
            </a:r>
            <a:r>
              <a:rPr lang="en-US" dirty="0" smtClean="0"/>
              <a:t>Nos. </a:t>
            </a:r>
            <a:endParaRPr lang="en-US" dirty="0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Sheet1!$D$4</c:f>
              <c:strCache>
                <c:ptCount val="1"/>
                <c:pt idx="0">
                  <c:v>rejection in PPM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Sheet1!$E$3:$G$3</c:f>
              <c:strCache>
                <c:ptCount val="3"/>
                <c:pt idx="0">
                  <c:v>July</c:v>
                </c:pt>
                <c:pt idx="1">
                  <c:v>Aug</c:v>
                </c:pt>
                <c:pt idx="2">
                  <c:v>sep</c:v>
                </c:pt>
              </c:strCache>
            </c:strRef>
          </c:cat>
          <c:val>
            <c:numRef>
              <c:f>Sheet1!$E$4:$G$4</c:f>
              <c:numCache>
                <c:formatCode>General</c:formatCode>
                <c:ptCount val="3"/>
                <c:pt idx="0">
                  <c:v>200</c:v>
                </c:pt>
                <c:pt idx="1">
                  <c:v>198</c:v>
                </c:pt>
                <c:pt idx="2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5456000"/>
        <c:axId val="25629824"/>
      </c:barChart>
      <c:catAx>
        <c:axId val="25456000"/>
        <c:scaling>
          <c:orientation val="minMax"/>
        </c:scaling>
        <c:delete val="0"/>
        <c:axPos val="b"/>
        <c:majorTickMark val="out"/>
        <c:minorTickMark val="none"/>
        <c:tickLblPos val="nextTo"/>
        <c:crossAx val="25629824"/>
        <c:crosses val="autoZero"/>
        <c:auto val="1"/>
        <c:lblAlgn val="ctr"/>
        <c:lblOffset val="100"/>
        <c:noMultiLvlLbl val="0"/>
      </c:catAx>
      <c:valAx>
        <c:axId val="2562982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2545600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DC1971-07BE-47B9-AD16-3FCEB39EFF04}" type="datetimeFigureOut">
              <a:rPr lang="en-US" smtClean="0"/>
              <a:t>10/22/2016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BAFB03-004D-42E3-A317-C892C8DA8B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8353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370013" y="1143000"/>
            <a:ext cx="4117975" cy="3087688"/>
          </a:xfrm>
          <a:ln/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32157" indent="-281599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26395" indent="-225279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576953" indent="-225279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27511" indent="-225279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478069" indent="-22527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28627" indent="-22527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379185" indent="-22527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29744" indent="-22527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C51DB11C-658C-4A6B-98A9-9CDF1E3077A5}" type="slidenum">
              <a:rPr lang="en-IN" altLang="en-US" smtClean="0">
                <a:solidFill>
                  <a:srgbClr val="000000"/>
                </a:solidFill>
              </a:rPr>
              <a:pPr/>
              <a:t>1</a:t>
            </a:fld>
            <a:endParaRPr lang="en-IN" altLang="en-US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69435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oleObject" Target="file:///C:\Users\qa105\Desktop\A325%20Jig%20&amp;%20Fixture%20Calibration.xls" TargetMode="External"/><Relationship Id="rId3" Type="http://schemas.openxmlformats.org/officeDocument/2006/relationships/notesSlide" Target="../notesSlides/notesSlide1.xml"/><Relationship Id="rId7" Type="http://schemas.openxmlformats.org/officeDocument/2006/relationships/chart" Target="../charts/chart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Relationship Id="rId9" Type="http://schemas.openxmlformats.org/officeDocument/2006/relationships/image" Target="../media/image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9" descr="advik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325" y="195263"/>
            <a:ext cx="1066800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1" name="Straight Connector 10"/>
          <p:cNvCxnSpPr/>
          <p:nvPr/>
        </p:nvCxnSpPr>
        <p:spPr>
          <a:xfrm>
            <a:off x="152400" y="6477000"/>
            <a:ext cx="8839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96" name="Rectangle 40"/>
          <p:cNvSpPr>
            <a:spLocks noChangeArrowheads="1"/>
          </p:cNvSpPr>
          <p:nvPr/>
        </p:nvSpPr>
        <p:spPr bwMode="auto">
          <a:xfrm>
            <a:off x="3200400" y="838200"/>
            <a:ext cx="57912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IDEA </a:t>
            </a:r>
            <a:r>
              <a:rPr lang="en-US" sz="1050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:- </a:t>
            </a:r>
            <a:r>
              <a:rPr lang="en-US" sz="105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Gap between roller mounting edge &amp; clamping block  to be </a:t>
            </a:r>
            <a:r>
              <a:rPr lang="en-US" sz="1050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reduced by reversing the stopper plate</a:t>
            </a:r>
          </a:p>
          <a:p>
            <a:pPr>
              <a:defRPr/>
            </a:pPr>
            <a:r>
              <a:rPr lang="en-US" sz="1050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 </a:t>
            </a:r>
            <a:endParaRPr lang="en-US" altLang="en-US" sz="1050" dirty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50" name="Rectangle 2"/>
          <p:cNvSpPr>
            <a:spLocks noChangeArrowheads="1"/>
          </p:cNvSpPr>
          <p:nvPr/>
        </p:nvSpPr>
        <p:spPr bwMode="auto">
          <a:xfrm>
            <a:off x="158750" y="152400"/>
            <a:ext cx="883285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51" name="Rectangle 3"/>
          <p:cNvSpPr>
            <a:spLocks noChangeArrowheads="1"/>
          </p:cNvSpPr>
          <p:nvPr/>
        </p:nvSpPr>
        <p:spPr bwMode="auto">
          <a:xfrm>
            <a:off x="158750" y="152400"/>
            <a:ext cx="14478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9" name="Rectangle 4"/>
          <p:cNvSpPr>
            <a:spLocks noChangeArrowheads="1"/>
          </p:cNvSpPr>
          <p:nvPr/>
        </p:nvSpPr>
        <p:spPr bwMode="auto">
          <a:xfrm>
            <a:off x="1606550" y="152400"/>
            <a:ext cx="1979613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TPM CIRCLE NO :- </a:t>
            </a:r>
            <a:r>
              <a:rPr lang="en-US" sz="105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01</a:t>
            </a:r>
            <a:endParaRPr lang="en-US" sz="1050" dirty="0">
              <a:solidFill>
                <a:srgbClr val="0033CC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" name="Rectangle 5"/>
          <p:cNvSpPr>
            <a:spLocks noChangeArrowheads="1"/>
          </p:cNvSpPr>
          <p:nvPr/>
        </p:nvSpPr>
        <p:spPr bwMode="auto">
          <a:xfrm>
            <a:off x="1606550" y="304800"/>
            <a:ext cx="1979613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TPM CIRCLE NAME: </a:t>
            </a:r>
            <a:r>
              <a:rPr lang="en-US" sz="1050" dirty="0">
                <a:latin typeface="Calibri" pitchFamily="34" charset="0"/>
                <a:cs typeface="Calibri" pitchFamily="34" charset="0"/>
              </a:rPr>
              <a:t> </a:t>
            </a:r>
          </a:p>
        </p:txBody>
      </p:sp>
      <p:sp>
        <p:nvSpPr>
          <p:cNvPr id="21" name="Rectangle 6"/>
          <p:cNvSpPr>
            <a:spLocks noChangeArrowheads="1"/>
          </p:cNvSpPr>
          <p:nvPr/>
        </p:nvSpPr>
        <p:spPr bwMode="auto">
          <a:xfrm>
            <a:off x="1606550" y="457200"/>
            <a:ext cx="1979613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DEPT :- </a:t>
            </a:r>
            <a:r>
              <a:rPr lang="en-US" sz="105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ASSEMBLY</a:t>
            </a:r>
          </a:p>
        </p:txBody>
      </p:sp>
      <p:sp>
        <p:nvSpPr>
          <p:cNvPr id="22" name="Rectangle 7"/>
          <p:cNvSpPr>
            <a:spLocks noChangeArrowheads="1"/>
          </p:cNvSpPr>
          <p:nvPr/>
        </p:nvSpPr>
        <p:spPr bwMode="auto">
          <a:xfrm>
            <a:off x="158750" y="609600"/>
            <a:ext cx="11430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CELL:- </a:t>
            </a:r>
            <a:r>
              <a:rPr lang="en-US" sz="1050" b="1" dirty="0" smtClean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 D comp</a:t>
            </a:r>
            <a:endParaRPr lang="en-US" sz="1050" dirty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3" name="Rectangle 8"/>
          <p:cNvSpPr>
            <a:spLocks noChangeArrowheads="1"/>
          </p:cNvSpPr>
          <p:nvPr/>
        </p:nvSpPr>
        <p:spPr bwMode="auto">
          <a:xfrm>
            <a:off x="1301750" y="609600"/>
            <a:ext cx="1903413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CELL NAME:-  </a:t>
            </a:r>
            <a:r>
              <a:rPr lang="en-US" sz="105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A325 Cam </a:t>
            </a:r>
            <a:r>
              <a:rPr lang="en-US" sz="1050" dirty="0" err="1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Assly</a:t>
            </a:r>
            <a:r>
              <a:rPr lang="en-US" sz="105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.</a:t>
            </a:r>
          </a:p>
        </p:txBody>
      </p:sp>
      <p:sp>
        <p:nvSpPr>
          <p:cNvPr id="24" name="Rectangle 9"/>
          <p:cNvSpPr>
            <a:spLocks noChangeArrowheads="1"/>
          </p:cNvSpPr>
          <p:nvPr/>
        </p:nvSpPr>
        <p:spPr bwMode="auto">
          <a:xfrm>
            <a:off x="3586163" y="152400"/>
            <a:ext cx="1217612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ACTIVITY</a:t>
            </a:r>
          </a:p>
        </p:txBody>
      </p:sp>
      <p:sp>
        <p:nvSpPr>
          <p:cNvPr id="25" name="Rectangle 10"/>
          <p:cNvSpPr>
            <a:spLocks noChangeArrowheads="1"/>
          </p:cNvSpPr>
          <p:nvPr/>
        </p:nvSpPr>
        <p:spPr bwMode="auto">
          <a:xfrm>
            <a:off x="3586163" y="304800"/>
            <a:ext cx="1217612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LOSS NO. / STEP</a:t>
            </a:r>
          </a:p>
        </p:txBody>
      </p:sp>
      <p:sp>
        <p:nvSpPr>
          <p:cNvPr id="26" name="Rectangle 11"/>
          <p:cNvSpPr>
            <a:spLocks noChangeArrowheads="1"/>
          </p:cNvSpPr>
          <p:nvPr/>
        </p:nvSpPr>
        <p:spPr bwMode="auto">
          <a:xfrm>
            <a:off x="3586163" y="457200"/>
            <a:ext cx="1217612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RESULT AREA</a:t>
            </a:r>
          </a:p>
        </p:txBody>
      </p:sp>
      <p:sp>
        <p:nvSpPr>
          <p:cNvPr id="27" name="Rectangle 12"/>
          <p:cNvSpPr>
            <a:spLocks noChangeArrowheads="1"/>
          </p:cNvSpPr>
          <p:nvPr/>
        </p:nvSpPr>
        <p:spPr bwMode="auto">
          <a:xfrm>
            <a:off x="3200400" y="609600"/>
            <a:ext cx="3125788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MACHINE / STAGE  :- </a:t>
            </a:r>
            <a:r>
              <a:rPr lang="en-US" sz="1050" dirty="0">
                <a:latin typeface="Calibri" pitchFamily="34" charset="0"/>
              </a:rPr>
              <a:t>Assembly  </a:t>
            </a:r>
          </a:p>
        </p:txBody>
      </p:sp>
      <p:sp>
        <p:nvSpPr>
          <p:cNvPr id="28" name="Rectangle 13"/>
          <p:cNvSpPr>
            <a:spLocks noChangeArrowheads="1"/>
          </p:cNvSpPr>
          <p:nvPr/>
        </p:nvSpPr>
        <p:spPr bwMode="auto">
          <a:xfrm>
            <a:off x="6326188" y="609600"/>
            <a:ext cx="2665412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OPERATION  </a:t>
            </a:r>
            <a:r>
              <a:rPr lang="en-US" sz="1050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:- </a:t>
            </a:r>
            <a:r>
              <a:rPr lang="en-US" sz="1050" dirty="0" err="1">
                <a:latin typeface="Calibri" pitchFamily="34" charset="0"/>
              </a:rPr>
              <a:t>Assly</a:t>
            </a:r>
            <a:r>
              <a:rPr lang="en-US" sz="1050" dirty="0">
                <a:latin typeface="Calibri" pitchFamily="34" charset="0"/>
              </a:rPr>
              <a:t>.</a:t>
            </a:r>
          </a:p>
        </p:txBody>
      </p:sp>
      <p:sp>
        <p:nvSpPr>
          <p:cNvPr id="6162" name="Rectangle 14"/>
          <p:cNvSpPr>
            <a:spLocks noChangeArrowheads="1"/>
          </p:cNvSpPr>
          <p:nvPr/>
        </p:nvSpPr>
        <p:spPr bwMode="auto">
          <a:xfrm>
            <a:off x="4803775" y="152400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KK</a:t>
            </a:r>
          </a:p>
        </p:txBody>
      </p:sp>
      <p:sp>
        <p:nvSpPr>
          <p:cNvPr id="6163" name="Rectangle 15"/>
          <p:cNvSpPr>
            <a:spLocks noChangeArrowheads="1"/>
          </p:cNvSpPr>
          <p:nvPr/>
        </p:nvSpPr>
        <p:spPr bwMode="auto">
          <a:xfrm>
            <a:off x="7240588" y="152400"/>
            <a:ext cx="1751012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115" name="WordArt 16"/>
          <p:cNvSpPr>
            <a:spLocks noChangeArrowheads="1" noChangeShapeType="1" noTextEdit="1"/>
          </p:cNvSpPr>
          <p:nvPr/>
        </p:nvSpPr>
        <p:spPr bwMode="auto">
          <a:xfrm>
            <a:off x="7316788" y="228600"/>
            <a:ext cx="1598612" cy="2714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105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1F497D"/>
                </a:solidFill>
                <a:latin typeface="Calibri"/>
              </a:rPr>
              <a:t>KAIZEN  IDEA SHEET</a:t>
            </a:r>
          </a:p>
        </p:txBody>
      </p:sp>
      <p:sp>
        <p:nvSpPr>
          <p:cNvPr id="6165" name="Rectangle 17"/>
          <p:cNvSpPr>
            <a:spLocks noChangeArrowheads="1"/>
          </p:cNvSpPr>
          <p:nvPr/>
        </p:nvSpPr>
        <p:spPr bwMode="auto">
          <a:xfrm>
            <a:off x="5108575" y="152400"/>
            <a:ext cx="304800" cy="152400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QM</a:t>
            </a:r>
          </a:p>
        </p:txBody>
      </p:sp>
      <p:sp>
        <p:nvSpPr>
          <p:cNvPr id="6166" name="Rectangle 18"/>
          <p:cNvSpPr>
            <a:spLocks noChangeArrowheads="1"/>
          </p:cNvSpPr>
          <p:nvPr/>
        </p:nvSpPr>
        <p:spPr bwMode="auto">
          <a:xfrm>
            <a:off x="5413375" y="152400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PM</a:t>
            </a:r>
          </a:p>
        </p:txBody>
      </p:sp>
      <p:sp>
        <p:nvSpPr>
          <p:cNvPr id="6167" name="Rectangle 19"/>
          <p:cNvSpPr>
            <a:spLocks noChangeArrowheads="1"/>
          </p:cNvSpPr>
          <p:nvPr/>
        </p:nvSpPr>
        <p:spPr bwMode="auto">
          <a:xfrm>
            <a:off x="5718175" y="152400"/>
            <a:ext cx="303213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JH</a:t>
            </a:r>
          </a:p>
        </p:txBody>
      </p:sp>
      <p:sp>
        <p:nvSpPr>
          <p:cNvPr id="6168" name="Rectangle 20"/>
          <p:cNvSpPr>
            <a:spLocks noChangeArrowheads="1"/>
          </p:cNvSpPr>
          <p:nvPr/>
        </p:nvSpPr>
        <p:spPr bwMode="auto">
          <a:xfrm>
            <a:off x="6021388" y="152400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SHE</a:t>
            </a:r>
          </a:p>
        </p:txBody>
      </p:sp>
      <p:sp>
        <p:nvSpPr>
          <p:cNvPr id="6169" name="Rectangle 21"/>
          <p:cNvSpPr>
            <a:spLocks noChangeArrowheads="1"/>
          </p:cNvSpPr>
          <p:nvPr/>
        </p:nvSpPr>
        <p:spPr bwMode="auto">
          <a:xfrm>
            <a:off x="6326188" y="152400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OT</a:t>
            </a:r>
          </a:p>
        </p:txBody>
      </p:sp>
      <p:sp>
        <p:nvSpPr>
          <p:cNvPr id="6170" name="Rectangle 22"/>
          <p:cNvSpPr>
            <a:spLocks noChangeArrowheads="1"/>
          </p:cNvSpPr>
          <p:nvPr/>
        </p:nvSpPr>
        <p:spPr bwMode="auto">
          <a:xfrm>
            <a:off x="6630988" y="152400"/>
            <a:ext cx="304800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DM</a:t>
            </a:r>
          </a:p>
        </p:txBody>
      </p:sp>
      <p:sp>
        <p:nvSpPr>
          <p:cNvPr id="6171" name="Rectangle 23"/>
          <p:cNvSpPr>
            <a:spLocks noChangeArrowheads="1"/>
          </p:cNvSpPr>
          <p:nvPr/>
        </p:nvSpPr>
        <p:spPr bwMode="auto">
          <a:xfrm>
            <a:off x="6935788" y="152400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E&amp;T</a:t>
            </a:r>
          </a:p>
        </p:txBody>
      </p:sp>
      <p:sp>
        <p:nvSpPr>
          <p:cNvPr id="6172" name="Rectangle 24"/>
          <p:cNvSpPr>
            <a:spLocks noChangeArrowheads="1"/>
          </p:cNvSpPr>
          <p:nvPr/>
        </p:nvSpPr>
        <p:spPr bwMode="auto">
          <a:xfrm>
            <a:off x="4803775" y="304800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73" name="Rectangle 25"/>
          <p:cNvSpPr>
            <a:spLocks noChangeArrowheads="1"/>
          </p:cNvSpPr>
          <p:nvPr/>
        </p:nvSpPr>
        <p:spPr bwMode="auto">
          <a:xfrm>
            <a:off x="5108575" y="304800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74" name="Rectangle 26"/>
          <p:cNvSpPr>
            <a:spLocks noChangeArrowheads="1"/>
          </p:cNvSpPr>
          <p:nvPr/>
        </p:nvSpPr>
        <p:spPr bwMode="auto">
          <a:xfrm>
            <a:off x="5413375" y="304800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75" name="Rectangle 27"/>
          <p:cNvSpPr>
            <a:spLocks noChangeArrowheads="1"/>
          </p:cNvSpPr>
          <p:nvPr/>
        </p:nvSpPr>
        <p:spPr bwMode="auto">
          <a:xfrm>
            <a:off x="5718175" y="304800"/>
            <a:ext cx="303213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76" name="Rectangle 28"/>
          <p:cNvSpPr>
            <a:spLocks noChangeArrowheads="1"/>
          </p:cNvSpPr>
          <p:nvPr/>
        </p:nvSpPr>
        <p:spPr bwMode="auto">
          <a:xfrm>
            <a:off x="6021388" y="304800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77" name="Rectangle 29"/>
          <p:cNvSpPr>
            <a:spLocks noChangeArrowheads="1"/>
          </p:cNvSpPr>
          <p:nvPr/>
        </p:nvSpPr>
        <p:spPr bwMode="auto">
          <a:xfrm>
            <a:off x="6326188" y="304800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78" name="Rectangle 30"/>
          <p:cNvSpPr>
            <a:spLocks noChangeArrowheads="1"/>
          </p:cNvSpPr>
          <p:nvPr/>
        </p:nvSpPr>
        <p:spPr bwMode="auto">
          <a:xfrm>
            <a:off x="6630988" y="304800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79" name="Rectangle 31"/>
          <p:cNvSpPr>
            <a:spLocks noChangeArrowheads="1"/>
          </p:cNvSpPr>
          <p:nvPr/>
        </p:nvSpPr>
        <p:spPr bwMode="auto">
          <a:xfrm>
            <a:off x="6935788" y="304800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80" name="Rectangle 32"/>
          <p:cNvSpPr>
            <a:spLocks noChangeArrowheads="1"/>
          </p:cNvSpPr>
          <p:nvPr/>
        </p:nvSpPr>
        <p:spPr bwMode="auto">
          <a:xfrm>
            <a:off x="4803775" y="457200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P</a:t>
            </a:r>
          </a:p>
        </p:txBody>
      </p:sp>
      <p:sp>
        <p:nvSpPr>
          <p:cNvPr id="6181" name="Rectangle 33"/>
          <p:cNvSpPr>
            <a:spLocks noChangeArrowheads="1"/>
          </p:cNvSpPr>
          <p:nvPr/>
        </p:nvSpPr>
        <p:spPr bwMode="auto">
          <a:xfrm>
            <a:off x="5108575" y="457200"/>
            <a:ext cx="304800" cy="152400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Q</a:t>
            </a:r>
          </a:p>
        </p:txBody>
      </p:sp>
      <p:sp>
        <p:nvSpPr>
          <p:cNvPr id="6182" name="Rectangle 34"/>
          <p:cNvSpPr>
            <a:spLocks noChangeArrowheads="1"/>
          </p:cNvSpPr>
          <p:nvPr/>
        </p:nvSpPr>
        <p:spPr bwMode="auto">
          <a:xfrm>
            <a:off x="5413375" y="457200"/>
            <a:ext cx="608013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A</a:t>
            </a:r>
          </a:p>
        </p:txBody>
      </p:sp>
      <p:sp>
        <p:nvSpPr>
          <p:cNvPr id="6183" name="Rectangle 35"/>
          <p:cNvSpPr>
            <a:spLocks noChangeArrowheads="1"/>
          </p:cNvSpPr>
          <p:nvPr/>
        </p:nvSpPr>
        <p:spPr bwMode="auto">
          <a:xfrm>
            <a:off x="6021388" y="457200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C</a:t>
            </a:r>
          </a:p>
        </p:txBody>
      </p:sp>
      <p:sp>
        <p:nvSpPr>
          <p:cNvPr id="6184" name="Rectangle 36"/>
          <p:cNvSpPr>
            <a:spLocks noChangeArrowheads="1"/>
          </p:cNvSpPr>
          <p:nvPr/>
        </p:nvSpPr>
        <p:spPr bwMode="auto">
          <a:xfrm>
            <a:off x="6326188" y="457200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</a:t>
            </a:r>
          </a:p>
        </p:txBody>
      </p:sp>
      <p:sp>
        <p:nvSpPr>
          <p:cNvPr id="6185" name="Rectangle 37"/>
          <p:cNvSpPr>
            <a:spLocks noChangeArrowheads="1"/>
          </p:cNvSpPr>
          <p:nvPr/>
        </p:nvSpPr>
        <p:spPr bwMode="auto">
          <a:xfrm>
            <a:off x="6630988" y="457200"/>
            <a:ext cx="304800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S</a:t>
            </a:r>
          </a:p>
        </p:txBody>
      </p:sp>
      <p:sp>
        <p:nvSpPr>
          <p:cNvPr id="6186" name="Rectangle 38"/>
          <p:cNvSpPr>
            <a:spLocks noChangeArrowheads="1"/>
          </p:cNvSpPr>
          <p:nvPr/>
        </p:nvSpPr>
        <p:spPr bwMode="auto">
          <a:xfrm>
            <a:off x="6935788" y="457200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M</a:t>
            </a:r>
          </a:p>
        </p:txBody>
      </p:sp>
      <p:sp>
        <p:nvSpPr>
          <p:cNvPr id="1067" name="Rectangle 39"/>
          <p:cNvSpPr>
            <a:spLocks noChangeArrowheads="1"/>
          </p:cNvSpPr>
          <p:nvPr/>
        </p:nvSpPr>
        <p:spPr bwMode="auto">
          <a:xfrm>
            <a:off x="158750" y="838200"/>
            <a:ext cx="304165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altLang="en-US" sz="1050" b="1" dirty="0">
                <a:solidFill>
                  <a:srgbClr val="0000CC"/>
                </a:solidFill>
                <a:latin typeface="Calibri" pitchFamily="34" charset="0"/>
              </a:rPr>
              <a:t>KAIZEN THEME : </a:t>
            </a:r>
            <a:r>
              <a:rPr lang="en-US" altLang="en-US" sz="105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To eliminate the  C.C of the  cam angle zero. </a:t>
            </a:r>
          </a:p>
          <a:p>
            <a:pPr>
              <a:defRPr/>
            </a:pPr>
            <a:endParaRPr lang="en-US" altLang="en-US" sz="1050" dirty="0">
              <a:latin typeface="Calibri" pitchFamily="34" charset="0"/>
            </a:endParaRPr>
          </a:p>
          <a:p>
            <a:pPr>
              <a:defRPr/>
            </a:pPr>
            <a:r>
              <a:rPr lang="en-US" altLang="en-US" sz="1050" dirty="0">
                <a:latin typeface="Calibri" pitchFamily="34" charset="0"/>
              </a:rPr>
              <a:t> </a:t>
            </a:r>
          </a:p>
          <a:p>
            <a:pPr>
              <a:defRPr/>
            </a:pPr>
            <a:r>
              <a:rPr lang="en-US" altLang="en-US" sz="1050" dirty="0">
                <a:latin typeface="Calibri" pitchFamily="34" charset="0"/>
              </a:rPr>
              <a:t> </a:t>
            </a:r>
          </a:p>
        </p:txBody>
      </p:sp>
      <p:sp>
        <p:nvSpPr>
          <p:cNvPr id="1068" name="Rectangle 41"/>
          <p:cNvSpPr>
            <a:spLocks noChangeArrowheads="1"/>
          </p:cNvSpPr>
          <p:nvPr/>
        </p:nvSpPr>
        <p:spPr bwMode="auto">
          <a:xfrm>
            <a:off x="152400" y="1219200"/>
            <a:ext cx="3048000" cy="549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n-US" altLang="en-US" sz="1050" b="1" dirty="0">
                <a:solidFill>
                  <a:srgbClr val="0033CC"/>
                </a:solidFill>
                <a:latin typeface="Calibri" pitchFamily="34" charset="0"/>
              </a:rPr>
              <a:t>Problem present status :-</a:t>
            </a:r>
            <a:r>
              <a:rPr lang="en-US" sz="105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 Excess  gap between roller mounting edge &amp; clamping block</a:t>
            </a:r>
            <a:r>
              <a:rPr lang="en-US" sz="1050" b="1" dirty="0">
                <a:solidFill>
                  <a:srgbClr val="0033CC"/>
                </a:solidFill>
                <a:latin typeface="Calibri" pitchFamily="34" charset="0"/>
              </a:rPr>
              <a:t>.</a:t>
            </a:r>
            <a:endParaRPr lang="en-US" altLang="en-US" sz="1050" dirty="0">
              <a:latin typeface="Calibri" pitchFamily="34" charset="0"/>
            </a:endParaRPr>
          </a:p>
        </p:txBody>
      </p:sp>
      <p:sp>
        <p:nvSpPr>
          <p:cNvPr id="8236" name="Rectangle 43"/>
          <p:cNvSpPr>
            <a:spLocks noChangeArrowheads="1"/>
          </p:cNvSpPr>
          <p:nvPr/>
        </p:nvSpPr>
        <p:spPr bwMode="auto">
          <a:xfrm>
            <a:off x="3200400" y="1143000"/>
            <a:ext cx="3273425" cy="2743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COUNTERMEASURE</a:t>
            </a:r>
            <a:r>
              <a:rPr lang="en-US" sz="1050" b="1" dirty="0">
                <a:latin typeface="Calibri" pitchFamily="34" charset="0"/>
                <a:cs typeface="Calibri" pitchFamily="34" charset="0"/>
              </a:rPr>
              <a:t>:-</a:t>
            </a:r>
          </a:p>
          <a:p>
            <a:pPr>
              <a:defRPr/>
            </a:pPr>
            <a:r>
              <a:rPr lang="en-US" sz="1050" dirty="0">
                <a:latin typeface="Calibri" pitchFamily="34" charset="0"/>
                <a:cs typeface="Calibri" pitchFamily="34" charset="0"/>
              </a:rPr>
              <a:t>1) </a:t>
            </a:r>
            <a:r>
              <a:rPr lang="en-US" sz="105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Gap between roller mounting edge &amp; clamping block  to be reduced (</a:t>
            </a:r>
            <a:r>
              <a:rPr lang="en-US" sz="1050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Before=5.95mm,After=4.10mm</a:t>
            </a:r>
            <a:r>
              <a:rPr lang="en-US" sz="105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) by reversing the stopper </a:t>
            </a:r>
            <a:r>
              <a:rPr lang="en-US" sz="1050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plate &amp; removing plate material by 0.7mm)</a:t>
            </a:r>
            <a:endParaRPr lang="en-US" altLang="en-US" sz="1050" dirty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8" name="Rectangle 44"/>
          <p:cNvSpPr>
            <a:spLocks noChangeArrowheads="1"/>
          </p:cNvSpPr>
          <p:nvPr/>
        </p:nvSpPr>
        <p:spPr bwMode="auto">
          <a:xfrm>
            <a:off x="6478588" y="1143000"/>
            <a:ext cx="12954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BENCHMARK</a:t>
            </a:r>
          </a:p>
        </p:txBody>
      </p:sp>
      <p:sp>
        <p:nvSpPr>
          <p:cNvPr id="59" name="Rectangle 45"/>
          <p:cNvSpPr>
            <a:spLocks noChangeArrowheads="1"/>
          </p:cNvSpPr>
          <p:nvPr/>
        </p:nvSpPr>
        <p:spPr bwMode="auto">
          <a:xfrm>
            <a:off x="6478588" y="1295400"/>
            <a:ext cx="12954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TARGET</a:t>
            </a:r>
          </a:p>
        </p:txBody>
      </p:sp>
      <p:sp>
        <p:nvSpPr>
          <p:cNvPr id="60" name="Rectangle 46"/>
          <p:cNvSpPr>
            <a:spLocks noChangeArrowheads="1"/>
          </p:cNvSpPr>
          <p:nvPr/>
        </p:nvSpPr>
        <p:spPr bwMode="auto">
          <a:xfrm>
            <a:off x="6478588" y="1447800"/>
            <a:ext cx="12954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KAIZEN START</a:t>
            </a:r>
          </a:p>
        </p:txBody>
      </p:sp>
      <p:sp>
        <p:nvSpPr>
          <p:cNvPr id="61" name="Rectangle 47"/>
          <p:cNvSpPr>
            <a:spLocks noChangeArrowheads="1"/>
          </p:cNvSpPr>
          <p:nvPr/>
        </p:nvSpPr>
        <p:spPr bwMode="auto">
          <a:xfrm>
            <a:off x="6478588" y="1600200"/>
            <a:ext cx="12954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TDC </a:t>
            </a:r>
          </a:p>
        </p:txBody>
      </p:sp>
      <p:sp>
        <p:nvSpPr>
          <p:cNvPr id="62" name="Rectangle 48"/>
          <p:cNvSpPr>
            <a:spLocks noChangeArrowheads="1"/>
          </p:cNvSpPr>
          <p:nvPr/>
        </p:nvSpPr>
        <p:spPr bwMode="auto">
          <a:xfrm>
            <a:off x="7773988" y="1143000"/>
            <a:ext cx="1217612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398</a:t>
            </a:r>
            <a:endParaRPr lang="en-US" sz="1050" dirty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3" name="Rectangle 49"/>
          <p:cNvSpPr>
            <a:spLocks noChangeArrowheads="1"/>
          </p:cNvSpPr>
          <p:nvPr/>
        </p:nvSpPr>
        <p:spPr bwMode="auto">
          <a:xfrm>
            <a:off x="7773988" y="1295400"/>
            <a:ext cx="1217612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0</a:t>
            </a:r>
            <a:endParaRPr lang="en-US" sz="1050" dirty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4" name="Rectangle 50"/>
          <p:cNvSpPr>
            <a:spLocks noChangeArrowheads="1"/>
          </p:cNvSpPr>
          <p:nvPr/>
        </p:nvSpPr>
        <p:spPr bwMode="auto">
          <a:xfrm>
            <a:off x="7773988" y="1447800"/>
            <a:ext cx="1217612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10.08.2016</a:t>
            </a:r>
            <a:endParaRPr lang="en-US" sz="1050" dirty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5" name="Rectangle 51"/>
          <p:cNvSpPr>
            <a:spLocks noChangeArrowheads="1"/>
          </p:cNvSpPr>
          <p:nvPr/>
        </p:nvSpPr>
        <p:spPr bwMode="auto">
          <a:xfrm>
            <a:off x="7773988" y="1600200"/>
            <a:ext cx="1217612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2.09.2016</a:t>
            </a:r>
            <a:endParaRPr lang="en-US" sz="1050" dirty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98" name="Rectangle 52"/>
          <p:cNvSpPr>
            <a:spLocks noChangeArrowheads="1"/>
          </p:cNvSpPr>
          <p:nvPr/>
        </p:nvSpPr>
        <p:spPr bwMode="auto">
          <a:xfrm>
            <a:off x="6477000" y="1752600"/>
            <a:ext cx="25146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endParaRPr lang="en-US" altLang="en-US" sz="1050" b="1" dirty="0">
              <a:solidFill>
                <a:srgbClr val="0033CC"/>
              </a:solidFill>
              <a:latin typeface="Calibri" pitchFamily="34" charset="0"/>
              <a:cs typeface="Calibri" pitchFamily="34" charset="0"/>
            </a:endParaRPr>
          </a:p>
          <a:p>
            <a:pPr>
              <a:defRPr/>
            </a:pPr>
            <a:r>
              <a:rPr lang="en-US" alt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TEAM MEMBERS  : </a:t>
            </a:r>
            <a:r>
              <a:rPr lang="en-US" altLang="en-US" sz="1050" dirty="0">
                <a:latin typeface="Calibri" pitchFamily="34" charset="0"/>
              </a:rPr>
              <a:t>Mohan Kate, Nitin </a:t>
            </a:r>
            <a:r>
              <a:rPr lang="en-US" altLang="en-US" sz="1050" dirty="0" smtClean="0">
                <a:latin typeface="Calibri" pitchFamily="34" charset="0"/>
              </a:rPr>
              <a:t>Sutar</a:t>
            </a:r>
          </a:p>
          <a:p>
            <a:pPr>
              <a:defRPr/>
            </a:pPr>
            <a:r>
              <a:rPr lang="en-US" altLang="en-US" sz="1050" dirty="0" smtClean="0">
                <a:latin typeface="Calibri" pitchFamily="34" charset="0"/>
              </a:rPr>
              <a:t>,Supriya Patil</a:t>
            </a:r>
          </a:p>
          <a:p>
            <a:pPr>
              <a:defRPr/>
            </a:pPr>
            <a:endParaRPr lang="en-US" altLang="en-US" sz="1050" dirty="0">
              <a:latin typeface="Calibri" pitchFamily="34" charset="0"/>
            </a:endParaRPr>
          </a:p>
        </p:txBody>
      </p:sp>
      <p:sp>
        <p:nvSpPr>
          <p:cNvPr id="6199" name="Rectangle 55"/>
          <p:cNvSpPr>
            <a:spLocks noChangeArrowheads="1"/>
          </p:cNvSpPr>
          <p:nvPr/>
        </p:nvSpPr>
        <p:spPr bwMode="auto">
          <a:xfrm>
            <a:off x="6478588" y="2362200"/>
            <a:ext cx="2513012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alt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BENEFITS :-</a:t>
            </a:r>
          </a:p>
        </p:txBody>
      </p:sp>
      <p:sp>
        <p:nvSpPr>
          <p:cNvPr id="68" name="Rectangle 57"/>
          <p:cNvSpPr>
            <a:spLocks noChangeArrowheads="1"/>
          </p:cNvSpPr>
          <p:nvPr/>
        </p:nvSpPr>
        <p:spPr bwMode="auto">
          <a:xfrm>
            <a:off x="6478588" y="2514600"/>
            <a:ext cx="2513012" cy="762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/>
          <a:lstStyle/>
          <a:p>
            <a:pPr marL="228600" indent="-228600">
              <a:spcBef>
                <a:spcPct val="20000"/>
              </a:spcBef>
              <a:buFontTx/>
              <a:buAutoNum type="arabicParenR"/>
              <a:defRPr/>
            </a:pPr>
            <a:r>
              <a:rPr lang="en-US" altLang="en-US" sz="105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No chances of generation of cam angle zero.</a:t>
            </a:r>
          </a:p>
        </p:txBody>
      </p:sp>
      <p:sp>
        <p:nvSpPr>
          <p:cNvPr id="6201" name="Rectangle 59"/>
          <p:cNvSpPr>
            <a:spLocks noChangeArrowheads="1"/>
          </p:cNvSpPr>
          <p:nvPr/>
        </p:nvSpPr>
        <p:spPr bwMode="auto">
          <a:xfrm>
            <a:off x="152400" y="6030913"/>
            <a:ext cx="3052763" cy="2301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/>
          <a:lstStyle/>
          <a:p>
            <a:pPr>
              <a:defRPr/>
            </a:pPr>
            <a:r>
              <a:rPr lang="en-US" altLang="en-US" sz="1050" dirty="0">
                <a:solidFill>
                  <a:srgbClr val="0000CC"/>
                </a:solidFill>
                <a:latin typeface="Calibri" pitchFamily="34" charset="0"/>
                <a:cs typeface="Calibri" pitchFamily="34" charset="0"/>
              </a:rPr>
              <a:t>MANAGER’S </a:t>
            </a:r>
            <a:r>
              <a:rPr lang="en-US" altLang="en-US" sz="1050" dirty="0" smtClean="0">
                <a:solidFill>
                  <a:srgbClr val="0000CC"/>
                </a:solidFill>
                <a:latin typeface="Calibri" pitchFamily="34" charset="0"/>
                <a:cs typeface="Calibri" pitchFamily="34" charset="0"/>
              </a:rPr>
              <a:t>SIGN: </a:t>
            </a:r>
            <a:r>
              <a:rPr lang="en-US" altLang="en-US" sz="105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Janardan </a:t>
            </a:r>
            <a:r>
              <a:rPr lang="en-US" altLang="en-US" sz="1050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sathe</a:t>
            </a:r>
            <a:endParaRPr lang="en-US" altLang="en-US" sz="1050" dirty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202" name="Rectangle 60"/>
          <p:cNvSpPr>
            <a:spLocks noChangeArrowheads="1"/>
          </p:cNvSpPr>
          <p:nvPr/>
        </p:nvSpPr>
        <p:spPr bwMode="auto">
          <a:xfrm>
            <a:off x="152400" y="5768975"/>
            <a:ext cx="3052763" cy="2619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/>
          <a:lstStyle/>
          <a:p>
            <a:pPr>
              <a:defRPr/>
            </a:pPr>
            <a:r>
              <a:rPr lang="en-US" altLang="en-US" sz="1050" b="1" dirty="0">
                <a:solidFill>
                  <a:srgbClr val="0000CC"/>
                </a:solidFill>
                <a:latin typeface="Calibri" pitchFamily="34" charset="0"/>
                <a:cs typeface="Calibri" pitchFamily="34" charset="0"/>
              </a:rPr>
              <a:t>REGISTERED BY </a:t>
            </a:r>
            <a:r>
              <a:rPr lang="en-US" altLang="en-US" sz="1050" dirty="0">
                <a:latin typeface="Calibri" pitchFamily="34" charset="0"/>
                <a:cs typeface="Calibri" pitchFamily="34" charset="0"/>
              </a:rPr>
              <a:t>:- Mohan Kate</a:t>
            </a:r>
          </a:p>
          <a:p>
            <a:pPr>
              <a:defRPr/>
            </a:pPr>
            <a:endParaRPr lang="en-US" altLang="en-US" sz="1050" dirty="0">
              <a:solidFill>
                <a:srgbClr val="0033CC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203" name="Rectangle 61"/>
          <p:cNvSpPr>
            <a:spLocks noChangeArrowheads="1"/>
          </p:cNvSpPr>
          <p:nvPr/>
        </p:nvSpPr>
        <p:spPr bwMode="auto">
          <a:xfrm>
            <a:off x="152400" y="5526088"/>
            <a:ext cx="3052763" cy="2428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/>
          <a:lstStyle/>
          <a:p>
            <a:pPr>
              <a:defRPr/>
            </a:pPr>
            <a:r>
              <a:rPr lang="en-US" altLang="en-US" sz="1050" b="1" dirty="0">
                <a:solidFill>
                  <a:srgbClr val="0000CC"/>
                </a:solidFill>
                <a:latin typeface="Calibri" pitchFamily="34" charset="0"/>
                <a:cs typeface="Calibri" pitchFamily="34" charset="0"/>
              </a:rPr>
              <a:t>REGISTRATION NO. &amp; DATE </a:t>
            </a:r>
            <a:r>
              <a:rPr lang="en-US" altLang="en-US" sz="1050" b="1" dirty="0" smtClean="0">
                <a:solidFill>
                  <a:srgbClr val="0000CC"/>
                </a:solidFill>
                <a:latin typeface="Calibri" pitchFamily="34" charset="0"/>
                <a:cs typeface="Calibri" pitchFamily="34" charset="0"/>
              </a:rPr>
              <a:t>:- </a:t>
            </a:r>
            <a:r>
              <a:rPr lang="en-US" altLang="en-US" sz="105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10.08.16</a:t>
            </a:r>
          </a:p>
        </p:txBody>
      </p:sp>
      <p:sp>
        <p:nvSpPr>
          <p:cNvPr id="1084" name="Rectangle 62"/>
          <p:cNvSpPr>
            <a:spLocks noChangeArrowheads="1"/>
          </p:cNvSpPr>
          <p:nvPr/>
        </p:nvSpPr>
        <p:spPr bwMode="auto">
          <a:xfrm>
            <a:off x="152400" y="3657600"/>
            <a:ext cx="3052763" cy="1524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sz="1050" b="1" dirty="0">
                <a:solidFill>
                  <a:srgbClr val="0000CC"/>
                </a:solidFill>
                <a:latin typeface="Calibri" pitchFamily="34" charset="0"/>
              </a:rPr>
              <a:t>WHY - WHY ANALYSIS :-</a:t>
            </a:r>
            <a:r>
              <a:rPr lang="en-US" altLang="en-US" sz="1050" b="1" dirty="0">
                <a:solidFill>
                  <a:srgbClr val="0000FF"/>
                </a:solidFill>
                <a:latin typeface="Calibri" pitchFamily="34" charset="0"/>
              </a:rPr>
              <a:t> </a:t>
            </a:r>
          </a:p>
          <a:p>
            <a:pPr>
              <a:defRPr/>
            </a:pPr>
            <a:r>
              <a:rPr lang="en-US" altLang="en-US" sz="1050" b="1" dirty="0">
                <a:solidFill>
                  <a:srgbClr val="0000FF"/>
                </a:solidFill>
                <a:latin typeface="Calibri" pitchFamily="34" charset="0"/>
              </a:rPr>
              <a:t>Why1</a:t>
            </a:r>
            <a:r>
              <a:rPr lang="en-US" sz="1050" b="1" dirty="0">
                <a:solidFill>
                  <a:srgbClr val="0000CC"/>
                </a:solidFill>
                <a:latin typeface="Calibri" pitchFamily="34" charset="0"/>
              </a:rPr>
              <a:t> </a:t>
            </a:r>
            <a:r>
              <a:rPr lang="en-US" sz="1050" b="1" dirty="0">
                <a:solidFill>
                  <a:srgbClr val="0033CC"/>
                </a:solidFill>
                <a:latin typeface="Calibri" pitchFamily="34" charset="0"/>
              </a:rPr>
              <a:t>:- </a:t>
            </a:r>
            <a:r>
              <a:rPr lang="en-US" sz="105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Cam angle found zero.</a:t>
            </a:r>
          </a:p>
          <a:p>
            <a:pPr>
              <a:defRPr/>
            </a:pPr>
            <a:r>
              <a:rPr lang="en-US" sz="1050" b="1" dirty="0">
                <a:solidFill>
                  <a:srgbClr val="0000CC"/>
                </a:solidFill>
                <a:latin typeface="Calibri" pitchFamily="34" charset="0"/>
              </a:rPr>
              <a:t>Why2 </a:t>
            </a:r>
            <a:r>
              <a:rPr lang="en-US" altLang="en-US" sz="1050" b="1" dirty="0">
                <a:solidFill>
                  <a:srgbClr val="0000FF"/>
                </a:solidFill>
                <a:latin typeface="Calibri" pitchFamily="34" charset="0"/>
              </a:rPr>
              <a:t>:-  </a:t>
            </a:r>
            <a:r>
              <a:rPr lang="en-US" altLang="en-US" sz="105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Roller getting tilt while roller clamping</a:t>
            </a:r>
            <a:r>
              <a:rPr lang="en-US" altLang="en-US" sz="1050" b="1" dirty="0">
                <a:latin typeface="Calibri" pitchFamily="34" charset="0"/>
                <a:cs typeface="Arial" charset="0"/>
              </a:rPr>
              <a:t>.</a:t>
            </a:r>
          </a:p>
          <a:p>
            <a:pPr>
              <a:defRPr/>
            </a:pPr>
            <a:r>
              <a:rPr lang="en-US" altLang="en-US" sz="1050" b="1" dirty="0" smtClean="0">
                <a:solidFill>
                  <a:srgbClr val="0000FF"/>
                </a:solidFill>
                <a:latin typeface="Calibri" pitchFamily="34" charset="0"/>
              </a:rPr>
              <a:t>Why3</a:t>
            </a:r>
            <a:r>
              <a:rPr lang="en-US" sz="1050" b="1" dirty="0" smtClean="0">
                <a:solidFill>
                  <a:srgbClr val="0000CC"/>
                </a:solidFill>
                <a:latin typeface="Calibri" pitchFamily="34" charset="0"/>
              </a:rPr>
              <a:t> </a:t>
            </a:r>
            <a:r>
              <a:rPr lang="en-US" altLang="en-US" sz="1050" b="1" dirty="0">
                <a:latin typeface="Calibri" pitchFamily="34" charset="0"/>
              </a:rPr>
              <a:t>:-  </a:t>
            </a:r>
            <a:r>
              <a:rPr lang="en-US" altLang="en-US" sz="105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Excess gap between roller </a:t>
            </a:r>
            <a:r>
              <a:rPr lang="en-US" sz="1050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05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mounting edge &amp; clamping block</a:t>
            </a:r>
            <a:r>
              <a:rPr lang="en-US" sz="1050" b="1" dirty="0" smtClean="0">
                <a:solidFill>
                  <a:srgbClr val="0033CC"/>
                </a:solidFill>
                <a:latin typeface="Calibri" pitchFamily="34" charset="0"/>
              </a:rPr>
              <a:t>.</a:t>
            </a:r>
          </a:p>
          <a:p>
            <a:pPr>
              <a:defRPr/>
            </a:pPr>
            <a:r>
              <a:rPr lang="en-US" altLang="en-US" sz="1050" b="1" dirty="0" smtClean="0">
                <a:solidFill>
                  <a:srgbClr val="0033CC"/>
                </a:solidFill>
                <a:latin typeface="Calibri" pitchFamily="34" charset="0"/>
              </a:rPr>
              <a:t>Why4 :- </a:t>
            </a:r>
            <a:r>
              <a:rPr lang="en-US" altLang="en-US" sz="105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Weak Fixture design</a:t>
            </a:r>
            <a:r>
              <a:rPr lang="en-US" altLang="en-US" sz="1050" b="1" dirty="0">
                <a:latin typeface="Calibri" pitchFamily="34" charset="0"/>
                <a:cs typeface="Arial" charset="0"/>
              </a:rPr>
              <a:t>.</a:t>
            </a:r>
          </a:p>
        </p:txBody>
      </p:sp>
      <p:sp>
        <p:nvSpPr>
          <p:cNvPr id="6205" name="Rectangle 63"/>
          <p:cNvSpPr>
            <a:spLocks noChangeArrowheads="1"/>
          </p:cNvSpPr>
          <p:nvPr/>
        </p:nvSpPr>
        <p:spPr bwMode="auto">
          <a:xfrm>
            <a:off x="3205163" y="3886200"/>
            <a:ext cx="3273425" cy="25892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/>
          <a:lstStyle/>
          <a:p>
            <a:pPr>
              <a:defRPr/>
            </a:pPr>
            <a:r>
              <a:rPr lang="en-US" altLang="en-US" sz="1050" b="1" dirty="0">
                <a:solidFill>
                  <a:srgbClr val="0000CC"/>
                </a:solidFill>
                <a:latin typeface="Calibri" pitchFamily="34" charset="0"/>
                <a:cs typeface="Calibri" pitchFamily="34" charset="0"/>
              </a:rPr>
              <a:t>RESULT :-</a:t>
            </a:r>
            <a:endParaRPr lang="en-US" altLang="en-US" sz="1050" b="1" dirty="0">
              <a:latin typeface="Calibri" pitchFamily="34" charset="0"/>
              <a:cs typeface="Calibri" pitchFamily="34" charset="0"/>
            </a:endParaRPr>
          </a:p>
          <a:p>
            <a:pPr>
              <a:defRPr/>
            </a:pPr>
            <a:endParaRPr lang="en-US" altLang="en-US" sz="1050" b="1" dirty="0">
              <a:solidFill>
                <a:srgbClr val="0000CC"/>
              </a:solidFill>
              <a:latin typeface="Calibri" pitchFamily="34" charset="0"/>
              <a:cs typeface="Calibri" pitchFamily="34" charset="0"/>
            </a:endParaRPr>
          </a:p>
          <a:p>
            <a:pPr>
              <a:defRPr/>
            </a:pPr>
            <a:r>
              <a:rPr lang="en-US" altLang="en-US" sz="1050" b="1" dirty="0">
                <a:solidFill>
                  <a:srgbClr val="0000CC"/>
                </a:solidFill>
                <a:latin typeface="Calibri" pitchFamily="34" charset="0"/>
                <a:cs typeface="Calibri" pitchFamily="34" charset="0"/>
              </a:rPr>
              <a:t>	</a:t>
            </a:r>
          </a:p>
          <a:p>
            <a:pPr>
              <a:defRPr/>
            </a:pPr>
            <a:endParaRPr lang="en-US" altLang="en-US" sz="1050" b="1" dirty="0">
              <a:solidFill>
                <a:srgbClr val="0000CC"/>
              </a:solidFill>
              <a:latin typeface="Calibri" pitchFamily="34" charset="0"/>
              <a:cs typeface="Calibri" pitchFamily="34" charset="0"/>
            </a:endParaRPr>
          </a:p>
          <a:p>
            <a:pPr>
              <a:defRPr/>
            </a:pPr>
            <a:endParaRPr lang="en-US" altLang="en-US" sz="1050" b="1" dirty="0">
              <a:solidFill>
                <a:srgbClr val="0000CC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157" name="Rectangle 66"/>
          <p:cNvSpPr>
            <a:spLocks noChangeArrowheads="1"/>
          </p:cNvSpPr>
          <p:nvPr/>
        </p:nvSpPr>
        <p:spPr bwMode="auto">
          <a:xfrm>
            <a:off x="6478588" y="5637213"/>
            <a:ext cx="2513012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altLang="en-US" sz="1000" b="1" dirty="0">
                <a:solidFill>
                  <a:srgbClr val="0000CC"/>
                </a:solidFill>
                <a:latin typeface="Calibri" pitchFamily="34" charset="0"/>
              </a:rPr>
              <a:t>SCOPE &amp; PLAN FOR HORIZONTAL DEPLOYMENT</a:t>
            </a:r>
          </a:p>
        </p:txBody>
      </p:sp>
      <p:sp>
        <p:nvSpPr>
          <p:cNvPr id="4158" name="Rectangle 72"/>
          <p:cNvSpPr>
            <a:spLocks noChangeArrowheads="1"/>
          </p:cNvSpPr>
          <p:nvPr/>
        </p:nvSpPr>
        <p:spPr bwMode="auto">
          <a:xfrm>
            <a:off x="6478588" y="5865813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altLang="en-US" sz="900" b="1">
                <a:solidFill>
                  <a:srgbClr val="000000"/>
                </a:solidFill>
                <a:latin typeface="Calibri" pitchFamily="34" charset="0"/>
              </a:rPr>
              <a:t>SR.</a:t>
            </a:r>
          </a:p>
          <a:p>
            <a:pPr algn="ctr"/>
            <a:r>
              <a:rPr lang="en-US" altLang="en-US" sz="900" b="1">
                <a:solidFill>
                  <a:srgbClr val="000000"/>
                </a:solidFill>
                <a:latin typeface="Calibri" pitchFamily="34" charset="0"/>
              </a:rPr>
              <a:t>NO.</a:t>
            </a:r>
          </a:p>
        </p:txBody>
      </p:sp>
      <p:sp>
        <p:nvSpPr>
          <p:cNvPr id="4159" name="Rectangle 73"/>
          <p:cNvSpPr>
            <a:spLocks noChangeArrowheads="1"/>
          </p:cNvSpPr>
          <p:nvPr/>
        </p:nvSpPr>
        <p:spPr bwMode="auto">
          <a:xfrm>
            <a:off x="6707188" y="5865813"/>
            <a:ext cx="4572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altLang="en-US" sz="900" b="1">
                <a:solidFill>
                  <a:srgbClr val="000000"/>
                </a:solidFill>
                <a:latin typeface="Calibri" pitchFamily="34" charset="0"/>
              </a:rPr>
              <a:t>CELL</a:t>
            </a:r>
          </a:p>
        </p:txBody>
      </p:sp>
      <p:sp>
        <p:nvSpPr>
          <p:cNvPr id="4160" name="Rectangle 74"/>
          <p:cNvSpPr>
            <a:spLocks noChangeArrowheads="1"/>
          </p:cNvSpPr>
          <p:nvPr/>
        </p:nvSpPr>
        <p:spPr bwMode="auto">
          <a:xfrm>
            <a:off x="7164388" y="5865813"/>
            <a:ext cx="5334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altLang="en-US" sz="900" b="1">
                <a:solidFill>
                  <a:srgbClr val="000000"/>
                </a:solidFill>
                <a:latin typeface="Calibri" pitchFamily="34" charset="0"/>
              </a:rPr>
              <a:t>TARGET</a:t>
            </a:r>
          </a:p>
        </p:txBody>
      </p:sp>
      <p:sp>
        <p:nvSpPr>
          <p:cNvPr id="4161" name="Rectangle 75"/>
          <p:cNvSpPr>
            <a:spLocks noChangeArrowheads="1"/>
          </p:cNvSpPr>
          <p:nvPr/>
        </p:nvSpPr>
        <p:spPr bwMode="auto">
          <a:xfrm>
            <a:off x="7697788" y="5865813"/>
            <a:ext cx="836612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altLang="en-US" sz="900" b="1">
                <a:solidFill>
                  <a:srgbClr val="000000"/>
                </a:solidFill>
                <a:latin typeface="Calibri" pitchFamily="34" charset="0"/>
              </a:rPr>
              <a:t>RESPONSIBILITY</a:t>
            </a:r>
          </a:p>
        </p:txBody>
      </p:sp>
      <p:sp>
        <p:nvSpPr>
          <p:cNvPr id="4162" name="Rectangle 76"/>
          <p:cNvSpPr>
            <a:spLocks noChangeArrowheads="1"/>
          </p:cNvSpPr>
          <p:nvPr/>
        </p:nvSpPr>
        <p:spPr bwMode="auto">
          <a:xfrm>
            <a:off x="8534400" y="5865813"/>
            <a:ext cx="4572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altLang="en-US" sz="900" b="1">
                <a:solidFill>
                  <a:srgbClr val="000000"/>
                </a:solidFill>
                <a:latin typeface="Calibri" pitchFamily="34" charset="0"/>
              </a:rPr>
              <a:t>STATUS</a:t>
            </a:r>
          </a:p>
        </p:txBody>
      </p:sp>
      <p:sp>
        <p:nvSpPr>
          <p:cNvPr id="6214" name="Rectangle 81"/>
          <p:cNvSpPr>
            <a:spLocks noChangeArrowheads="1"/>
          </p:cNvSpPr>
          <p:nvPr/>
        </p:nvSpPr>
        <p:spPr bwMode="auto">
          <a:xfrm>
            <a:off x="8458200" y="6094413"/>
            <a:ext cx="609600" cy="381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endParaRPr lang="en-US" altLang="en-US" sz="1050" b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215" name="Rectangle 85"/>
          <p:cNvSpPr>
            <a:spLocks noChangeArrowheads="1"/>
          </p:cNvSpPr>
          <p:nvPr/>
        </p:nvSpPr>
        <p:spPr bwMode="auto">
          <a:xfrm>
            <a:off x="6478588" y="3276600"/>
            <a:ext cx="2513012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b="1" dirty="0">
                <a:solidFill>
                  <a:srgbClr val="0000CC"/>
                </a:solidFill>
                <a:latin typeface="Calibri" pitchFamily="34" charset="0"/>
                <a:cs typeface="Calibri" pitchFamily="34" charset="0"/>
              </a:rPr>
              <a:t>KAIZEN SUSTENANCE</a:t>
            </a:r>
          </a:p>
        </p:txBody>
      </p:sp>
      <p:sp>
        <p:nvSpPr>
          <p:cNvPr id="6216" name="Rectangle 105"/>
          <p:cNvSpPr>
            <a:spLocks noChangeArrowheads="1"/>
          </p:cNvSpPr>
          <p:nvPr/>
        </p:nvSpPr>
        <p:spPr bwMode="auto">
          <a:xfrm>
            <a:off x="152400" y="152400"/>
            <a:ext cx="8839200" cy="6705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217" name="Line 83"/>
          <p:cNvSpPr>
            <a:spLocks noChangeShapeType="1"/>
          </p:cNvSpPr>
          <p:nvPr/>
        </p:nvSpPr>
        <p:spPr bwMode="auto">
          <a:xfrm>
            <a:off x="6326188" y="1979613"/>
            <a:ext cx="0" cy="268287"/>
          </a:xfrm>
          <a:prstGeom prst="line">
            <a:avLst/>
          </a:prstGeom>
          <a:noFill/>
          <a:ln>
            <a:noFill/>
          </a:ln>
          <a:extLst/>
        </p:spPr>
        <p:txBody>
          <a:bodyPr/>
          <a:lstStyle/>
          <a:p>
            <a:pPr>
              <a:defRPr/>
            </a:pPr>
            <a:endParaRPr lang="en-US" sz="105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219" name="Line 86"/>
          <p:cNvSpPr>
            <a:spLocks noChangeShapeType="1"/>
          </p:cNvSpPr>
          <p:nvPr/>
        </p:nvSpPr>
        <p:spPr bwMode="auto">
          <a:xfrm>
            <a:off x="6326188" y="1905000"/>
            <a:ext cx="0" cy="273050"/>
          </a:xfrm>
          <a:prstGeom prst="line">
            <a:avLst/>
          </a:prstGeom>
          <a:noFill/>
          <a:ln>
            <a:noFill/>
          </a:ln>
          <a:extLst/>
        </p:spPr>
        <p:txBody>
          <a:bodyPr/>
          <a:lstStyle/>
          <a:p>
            <a:pPr>
              <a:defRPr/>
            </a:pPr>
            <a:endParaRPr lang="en-US" sz="105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220" name="Line 87"/>
          <p:cNvSpPr>
            <a:spLocks noChangeShapeType="1"/>
          </p:cNvSpPr>
          <p:nvPr/>
        </p:nvSpPr>
        <p:spPr bwMode="auto">
          <a:xfrm>
            <a:off x="6326188" y="2152650"/>
            <a:ext cx="0" cy="762000"/>
          </a:xfrm>
          <a:prstGeom prst="line">
            <a:avLst/>
          </a:prstGeom>
          <a:noFill/>
          <a:ln>
            <a:noFill/>
          </a:ln>
          <a:extLst/>
        </p:spPr>
        <p:txBody>
          <a:bodyPr/>
          <a:lstStyle/>
          <a:p>
            <a:pPr>
              <a:defRPr/>
            </a:pPr>
            <a:endParaRPr lang="en-US" sz="105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169" name="Rectangle 78"/>
          <p:cNvSpPr>
            <a:spLocks noChangeArrowheads="1"/>
          </p:cNvSpPr>
          <p:nvPr/>
        </p:nvSpPr>
        <p:spPr bwMode="auto">
          <a:xfrm>
            <a:off x="6705600" y="6094413"/>
            <a:ext cx="4572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altLang="en-US" sz="900" b="1">
                <a:solidFill>
                  <a:srgbClr val="000000"/>
                </a:solidFill>
                <a:latin typeface="Calibri" pitchFamily="34" charset="0"/>
              </a:rPr>
              <a:t>A394</a:t>
            </a:r>
          </a:p>
        </p:txBody>
      </p:sp>
      <p:sp>
        <p:nvSpPr>
          <p:cNvPr id="6222" name="Rectangle 78"/>
          <p:cNvSpPr>
            <a:spLocks noChangeArrowheads="1"/>
          </p:cNvSpPr>
          <p:nvPr/>
        </p:nvSpPr>
        <p:spPr bwMode="auto">
          <a:xfrm>
            <a:off x="6478588" y="6094413"/>
            <a:ext cx="2286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endParaRPr lang="en-US" altLang="en-US" sz="1050" b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4" name="Rectangle 88"/>
          <p:cNvSpPr>
            <a:spLocks noChangeArrowheads="1"/>
          </p:cNvSpPr>
          <p:nvPr/>
        </p:nvSpPr>
        <p:spPr bwMode="auto">
          <a:xfrm>
            <a:off x="6478588" y="3581400"/>
            <a:ext cx="2513012" cy="1522413"/>
          </a:xfrm>
          <a:prstGeom prst="rect">
            <a:avLst/>
          </a:prstGeom>
          <a:noFill/>
          <a:ln>
            <a:solidFill>
              <a:schemeClr val="tx1"/>
            </a:solidFill>
          </a:ln>
          <a:extLst/>
        </p:spPr>
        <p:txBody>
          <a:bodyPr/>
          <a:lstStyle/>
          <a:p>
            <a:pPr>
              <a:defRPr/>
            </a:pPr>
            <a:r>
              <a:rPr lang="en-US" sz="1050" b="1" dirty="0">
                <a:solidFill>
                  <a:srgbClr val="0000CC"/>
                </a:solidFill>
                <a:latin typeface="Calibri"/>
              </a:rPr>
              <a:t>WHAT TO DO</a:t>
            </a:r>
            <a:r>
              <a:rPr lang="en-US" sz="1050" b="1" dirty="0" smtClean="0">
                <a:solidFill>
                  <a:srgbClr val="0000CC"/>
                </a:solidFill>
                <a:latin typeface="Calibri"/>
              </a:rPr>
              <a:t>:-</a:t>
            </a:r>
            <a:r>
              <a:rPr lang="en-US" sz="1050" dirty="0" smtClean="0"/>
              <a:t>.</a:t>
            </a:r>
            <a:r>
              <a:rPr lang="en-US" sz="1050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Point added in fixture validation sheet</a:t>
            </a:r>
            <a:endParaRPr lang="en-US" sz="1050" dirty="0"/>
          </a:p>
          <a:p>
            <a:pPr>
              <a:defRPr/>
            </a:pPr>
            <a:r>
              <a:rPr lang="en-US" sz="1050" b="1" dirty="0">
                <a:solidFill>
                  <a:srgbClr val="0000CC"/>
                </a:solidFill>
                <a:latin typeface="Calibri"/>
              </a:rPr>
              <a:t>HOW TO DO:-</a:t>
            </a:r>
            <a:r>
              <a:rPr lang="en-US" sz="1050" dirty="0"/>
              <a:t> </a:t>
            </a:r>
            <a:r>
              <a:rPr lang="en-US" sz="1050" dirty="0" smtClean="0">
                <a:solidFill>
                  <a:prstClr val="black"/>
                </a:solidFill>
                <a:latin typeface="Calibri" pitchFamily="34" charset="0"/>
              </a:rPr>
              <a:t>Gap checking by DVC.</a:t>
            </a:r>
            <a:endParaRPr lang="en-US" sz="1050" dirty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  <a:p>
            <a:pPr>
              <a:defRPr/>
            </a:pPr>
            <a:r>
              <a:rPr lang="en-US" sz="1050" b="1" dirty="0">
                <a:solidFill>
                  <a:srgbClr val="0000CC"/>
                </a:solidFill>
                <a:latin typeface="Calibri"/>
              </a:rPr>
              <a:t>FREQUENCY </a:t>
            </a:r>
            <a:r>
              <a:rPr lang="en-US" sz="1050" b="1" dirty="0" smtClean="0">
                <a:solidFill>
                  <a:srgbClr val="0000CC"/>
                </a:solidFill>
                <a:latin typeface="Calibri"/>
              </a:rPr>
              <a:t>:- </a:t>
            </a:r>
            <a:r>
              <a:rPr lang="en-US" sz="1050" dirty="0">
                <a:solidFill>
                  <a:prstClr val="black"/>
                </a:solidFill>
                <a:latin typeface="Calibri" pitchFamily="34" charset="0"/>
              </a:rPr>
              <a:t>3 months</a:t>
            </a:r>
          </a:p>
        </p:txBody>
      </p:sp>
      <p:sp>
        <p:nvSpPr>
          <p:cNvPr id="6225" name="TextBox 4"/>
          <p:cNvSpPr txBox="1">
            <a:spLocks noChangeArrowheads="1"/>
          </p:cNvSpPr>
          <p:nvPr/>
        </p:nvSpPr>
        <p:spPr bwMode="auto">
          <a:xfrm>
            <a:off x="1182688" y="234950"/>
            <a:ext cx="395287" cy="254000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z="1050" b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P15</a:t>
            </a:r>
          </a:p>
        </p:txBody>
      </p:sp>
      <p:sp>
        <p:nvSpPr>
          <p:cNvPr id="1106" name="Rectangle 82"/>
          <p:cNvSpPr>
            <a:spLocks noChangeArrowheads="1"/>
          </p:cNvSpPr>
          <p:nvPr/>
        </p:nvSpPr>
        <p:spPr bwMode="auto">
          <a:xfrm>
            <a:off x="152400" y="5181600"/>
            <a:ext cx="3048000" cy="34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sz="1050" b="1" dirty="0">
                <a:solidFill>
                  <a:srgbClr val="FF0000"/>
                </a:solidFill>
                <a:latin typeface="Calibri" pitchFamily="34" charset="0"/>
              </a:rPr>
              <a:t>ROOT CAUSE </a:t>
            </a:r>
            <a:r>
              <a:rPr lang="en-US" sz="1050" b="1" dirty="0" smtClean="0">
                <a:solidFill>
                  <a:srgbClr val="FF0000"/>
                </a:solidFill>
                <a:latin typeface="Calibri" pitchFamily="34" charset="0"/>
              </a:rPr>
              <a:t>: </a:t>
            </a:r>
            <a:r>
              <a:rPr lang="en-US" sz="105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Weak fixture design.</a:t>
            </a:r>
            <a:endParaRPr lang="en-US" altLang="en-US" sz="1050" dirty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8" name="Rectangle 79"/>
          <p:cNvSpPr>
            <a:spLocks noChangeArrowheads="1"/>
          </p:cNvSpPr>
          <p:nvPr/>
        </p:nvSpPr>
        <p:spPr bwMode="auto">
          <a:xfrm>
            <a:off x="6478588" y="6096000"/>
            <a:ext cx="227012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endParaRPr lang="en-US" altLang="en-US" sz="1050" b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0" name="Rectangle 73"/>
          <p:cNvSpPr>
            <a:spLocks noChangeArrowheads="1"/>
          </p:cNvSpPr>
          <p:nvPr/>
        </p:nvSpPr>
        <p:spPr bwMode="auto">
          <a:xfrm>
            <a:off x="6478588" y="6096000"/>
            <a:ext cx="2286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1</a:t>
            </a:r>
          </a:p>
        </p:txBody>
      </p:sp>
      <p:sp>
        <p:nvSpPr>
          <p:cNvPr id="103" name="Rectangle 73"/>
          <p:cNvSpPr>
            <a:spLocks noChangeArrowheads="1"/>
          </p:cNvSpPr>
          <p:nvPr/>
        </p:nvSpPr>
        <p:spPr bwMode="auto">
          <a:xfrm>
            <a:off x="8534400" y="6096000"/>
            <a:ext cx="457200" cy="3794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endParaRPr lang="en-US" altLang="en-US" sz="1050" b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177" name="Rectangle 73"/>
          <p:cNvSpPr>
            <a:spLocks noChangeArrowheads="1"/>
          </p:cNvSpPr>
          <p:nvPr/>
        </p:nvSpPr>
        <p:spPr bwMode="auto">
          <a:xfrm>
            <a:off x="8534400" y="6096000"/>
            <a:ext cx="457200" cy="377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altLang="en-US" sz="700" b="1">
                <a:solidFill>
                  <a:srgbClr val="000000"/>
                </a:solidFill>
                <a:latin typeface="Calibri" pitchFamily="34" charset="0"/>
              </a:rPr>
              <a:t>Completed</a:t>
            </a:r>
          </a:p>
        </p:txBody>
      </p:sp>
      <p:sp>
        <p:nvSpPr>
          <p:cNvPr id="4178" name="Oval 2"/>
          <p:cNvSpPr>
            <a:spLocks noChangeArrowheads="1"/>
          </p:cNvSpPr>
          <p:nvPr/>
        </p:nvSpPr>
        <p:spPr bwMode="auto">
          <a:xfrm>
            <a:off x="609600" y="2112963"/>
            <a:ext cx="273050" cy="325437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endParaRPr lang="en-US" altLang="en-US"/>
          </a:p>
        </p:txBody>
      </p:sp>
      <p:sp>
        <p:nvSpPr>
          <p:cNvPr id="115" name="Rectangle 47"/>
          <p:cNvSpPr>
            <a:spLocks noChangeArrowheads="1"/>
          </p:cNvSpPr>
          <p:nvPr/>
        </p:nvSpPr>
        <p:spPr bwMode="auto">
          <a:xfrm>
            <a:off x="6478588" y="1752600"/>
            <a:ext cx="1295400" cy="1333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KAIZEN FINISH</a:t>
            </a:r>
          </a:p>
        </p:txBody>
      </p:sp>
      <p:sp>
        <p:nvSpPr>
          <p:cNvPr id="116" name="Rectangle 51"/>
          <p:cNvSpPr>
            <a:spLocks noChangeArrowheads="1"/>
          </p:cNvSpPr>
          <p:nvPr/>
        </p:nvSpPr>
        <p:spPr bwMode="auto">
          <a:xfrm>
            <a:off x="7773988" y="1752600"/>
            <a:ext cx="1217612" cy="1333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4</a:t>
            </a:r>
            <a:r>
              <a:rPr lang="en-US" sz="1050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.09.2016</a:t>
            </a:r>
            <a:endParaRPr lang="en-US" sz="1050" dirty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4181" name="Straight Connector 7"/>
          <p:cNvCxnSpPr>
            <a:cxnSpLocks noChangeShapeType="1"/>
          </p:cNvCxnSpPr>
          <p:nvPr/>
        </p:nvCxnSpPr>
        <p:spPr bwMode="auto">
          <a:xfrm>
            <a:off x="995363" y="1979613"/>
            <a:ext cx="0" cy="839787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cxnSp>
      <p:cxnSp>
        <p:nvCxnSpPr>
          <p:cNvPr id="4182" name="Straight Connector 12"/>
          <p:cNvCxnSpPr>
            <a:cxnSpLocks noChangeShapeType="1"/>
          </p:cNvCxnSpPr>
          <p:nvPr/>
        </p:nvCxnSpPr>
        <p:spPr bwMode="auto">
          <a:xfrm>
            <a:off x="3429000" y="2590800"/>
            <a:ext cx="0" cy="785813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cxnSp>
      <p:cxnSp>
        <p:nvCxnSpPr>
          <p:cNvPr id="4183" name="Straight Arrow Connector 17"/>
          <p:cNvCxnSpPr>
            <a:cxnSpLocks noChangeShapeType="1"/>
          </p:cNvCxnSpPr>
          <p:nvPr/>
        </p:nvCxnSpPr>
        <p:spPr bwMode="auto">
          <a:xfrm>
            <a:off x="3490913" y="2590800"/>
            <a:ext cx="0" cy="685800"/>
          </a:xfrm>
          <a:prstGeom prst="straightConnector1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 type="arrow" w="med" len="med"/>
              </a14:hiddenLine>
            </a:ext>
          </a:extLst>
        </p:spPr>
      </p:cxnSp>
      <p:cxnSp>
        <p:nvCxnSpPr>
          <p:cNvPr id="4184" name="Straight Connector 30"/>
          <p:cNvCxnSpPr>
            <a:cxnSpLocks noChangeShapeType="1"/>
          </p:cNvCxnSpPr>
          <p:nvPr/>
        </p:nvCxnSpPr>
        <p:spPr bwMode="auto">
          <a:xfrm>
            <a:off x="3505200" y="2590800"/>
            <a:ext cx="114300" cy="53340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cxnSp>
      <p:sp>
        <p:nvSpPr>
          <p:cNvPr id="4185" name="Rectangle 73"/>
          <p:cNvSpPr>
            <a:spLocks noChangeArrowheads="1"/>
          </p:cNvSpPr>
          <p:nvPr/>
        </p:nvSpPr>
        <p:spPr bwMode="auto">
          <a:xfrm>
            <a:off x="6705600" y="6094413"/>
            <a:ext cx="458788" cy="3825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endParaRPr lang="en-US" altLang="en-US" sz="900" b="1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4186" name="Rectangle 74"/>
          <p:cNvSpPr>
            <a:spLocks noChangeArrowheads="1"/>
          </p:cNvSpPr>
          <p:nvPr/>
        </p:nvSpPr>
        <p:spPr bwMode="auto">
          <a:xfrm>
            <a:off x="7164388" y="6096000"/>
            <a:ext cx="533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altLang="en-US" sz="900" b="1">
                <a:solidFill>
                  <a:srgbClr val="000000"/>
                </a:solidFill>
                <a:latin typeface="Calibri" pitchFamily="34" charset="0"/>
              </a:rPr>
              <a:t>23.09.16</a:t>
            </a:r>
          </a:p>
        </p:txBody>
      </p:sp>
      <p:sp>
        <p:nvSpPr>
          <p:cNvPr id="105" name="Rounded Rectangle 95"/>
          <p:cNvSpPr>
            <a:spLocks noChangeArrowheads="1"/>
          </p:cNvSpPr>
          <p:nvPr/>
        </p:nvSpPr>
        <p:spPr bwMode="auto">
          <a:xfrm>
            <a:off x="5499100" y="3424873"/>
            <a:ext cx="914400" cy="282575"/>
          </a:xfrm>
          <a:prstGeom prst="roundRect">
            <a:avLst>
              <a:gd name="adj" fmla="val 16667"/>
            </a:avLst>
          </a:prstGeom>
          <a:solidFill>
            <a:srgbClr val="00B050"/>
          </a:solidFill>
          <a:ln>
            <a:noFill/>
          </a:ln>
          <a:extLst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altLang="en-US" sz="105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After</a:t>
            </a:r>
          </a:p>
        </p:txBody>
      </p:sp>
      <p:sp>
        <p:nvSpPr>
          <p:cNvPr id="4188" name="Rectangle 75"/>
          <p:cNvSpPr>
            <a:spLocks noChangeArrowheads="1"/>
          </p:cNvSpPr>
          <p:nvPr/>
        </p:nvSpPr>
        <p:spPr bwMode="auto">
          <a:xfrm>
            <a:off x="7697788" y="6096000"/>
            <a:ext cx="836612" cy="377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altLang="en-US" sz="900" b="1">
                <a:solidFill>
                  <a:srgbClr val="000000"/>
                </a:solidFill>
                <a:latin typeface="Calibri" pitchFamily="34" charset="0"/>
              </a:rPr>
              <a:t>Nitin Sutar</a:t>
            </a:r>
          </a:p>
        </p:txBody>
      </p:sp>
      <p:sp>
        <p:nvSpPr>
          <p:cNvPr id="101" name="Rounded Rectangle 95"/>
          <p:cNvSpPr>
            <a:spLocks noChangeArrowheads="1"/>
          </p:cNvSpPr>
          <p:nvPr/>
        </p:nvSpPr>
        <p:spPr bwMode="auto">
          <a:xfrm>
            <a:off x="2225675" y="3363913"/>
            <a:ext cx="914400" cy="282575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>
            <a:noFill/>
          </a:ln>
          <a:extLst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altLang="en-US" sz="105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Before</a:t>
            </a:r>
          </a:p>
        </p:txBody>
      </p:sp>
      <p:pic>
        <p:nvPicPr>
          <p:cNvPr id="4191" name="Pictur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407" r="17500"/>
          <a:stretch>
            <a:fillRect/>
          </a:stretch>
        </p:blipFill>
        <p:spPr bwMode="auto">
          <a:xfrm>
            <a:off x="476250" y="1905000"/>
            <a:ext cx="2286000" cy="13827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92" name="Picture 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2" r="8316"/>
          <a:stretch>
            <a:fillRect/>
          </a:stretch>
        </p:blipFill>
        <p:spPr bwMode="auto">
          <a:xfrm>
            <a:off x="3466306" y="2016126"/>
            <a:ext cx="2251075" cy="13477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93" name="Oval 1"/>
          <p:cNvSpPr>
            <a:spLocks noChangeArrowheads="1"/>
          </p:cNvSpPr>
          <p:nvPr/>
        </p:nvSpPr>
        <p:spPr bwMode="auto">
          <a:xfrm>
            <a:off x="995363" y="2247900"/>
            <a:ext cx="306387" cy="495300"/>
          </a:xfrm>
          <a:prstGeom prst="ellipse">
            <a:avLst/>
          </a:prstGeom>
          <a:noFill/>
          <a:ln w="28575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endParaRPr lang="en-US" altLang="en-US"/>
          </a:p>
        </p:txBody>
      </p:sp>
      <p:sp>
        <p:nvSpPr>
          <p:cNvPr id="4194" name="Oval 98"/>
          <p:cNvSpPr>
            <a:spLocks noChangeArrowheads="1"/>
          </p:cNvSpPr>
          <p:nvPr/>
        </p:nvSpPr>
        <p:spPr bwMode="auto">
          <a:xfrm>
            <a:off x="4084613" y="2257145"/>
            <a:ext cx="315541" cy="495300"/>
          </a:xfrm>
          <a:prstGeom prst="ellipse">
            <a:avLst/>
          </a:prstGeom>
          <a:noFill/>
          <a:ln w="28575" algn="ctr">
            <a:solidFill>
              <a:srgbClr val="00B05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endParaRPr lang="en-US" altLang="en-US"/>
          </a:p>
        </p:txBody>
      </p:sp>
      <p:graphicFrame>
        <p:nvGraphicFramePr>
          <p:cNvPr id="102" name="Chart 10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84900049"/>
              </p:ext>
            </p:extLst>
          </p:nvPr>
        </p:nvGraphicFramePr>
        <p:xfrm>
          <a:off x="3337718" y="4348162"/>
          <a:ext cx="3075781" cy="1938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2" name="Rounded Rectangle 1"/>
          <p:cNvSpPr/>
          <p:nvPr/>
        </p:nvSpPr>
        <p:spPr>
          <a:xfrm>
            <a:off x="1380331" y="2152650"/>
            <a:ext cx="299244" cy="762000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Rounded Rectangle 105"/>
          <p:cNvSpPr/>
          <p:nvPr/>
        </p:nvSpPr>
        <p:spPr>
          <a:xfrm>
            <a:off x="4521199" y="2197895"/>
            <a:ext cx="299245" cy="679450"/>
          </a:xfrm>
          <a:prstGeom prst="roundRect">
            <a:avLst/>
          </a:prstGeom>
          <a:noFill/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294905"/>
              </p:ext>
            </p:extLst>
          </p:nvPr>
        </p:nvGraphicFramePr>
        <p:xfrm>
          <a:off x="7697788" y="4342605"/>
          <a:ext cx="1185311" cy="7612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Worksheet" showAsIcon="1" r:id="rId8" imgW="914400" imgH="771480" progId="Excel.Sheet.8">
                  <p:link updateAutomatic="1"/>
                </p:oleObj>
              </mc:Choice>
              <mc:Fallback>
                <p:oleObj name="Worksheet" showAsIcon="1" r:id="rId8" imgW="914400" imgH="771480" progId="Excel.Sheet.8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7697788" y="4342605"/>
                        <a:ext cx="1185311" cy="761207"/>
                      </a:xfrm>
                      <a:prstGeom prst="rect">
                        <a:avLst/>
                      </a:prstGeom>
                      <a:ln w="28575"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ight Arrow 4"/>
          <p:cNvSpPr/>
          <p:nvPr/>
        </p:nvSpPr>
        <p:spPr>
          <a:xfrm>
            <a:off x="6630988" y="4581128"/>
            <a:ext cx="1027906" cy="216024"/>
          </a:xfrm>
          <a:prstGeom prst="rightArrow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413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288</Words>
  <Application>Microsoft Office PowerPoint</Application>
  <PresentationFormat>On-screen Show (4:3)</PresentationFormat>
  <Paragraphs>83</Paragraphs>
  <Slides>1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Links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Office Theme</vt:lpstr>
      <vt:lpstr>C:\Users\qa105\Desktop\A325 Jig &amp; Fixture Calibration.xls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Sachin Kadnar</dc:creator>
  <cp:lastModifiedBy>Sachin Kadnar</cp:lastModifiedBy>
  <cp:revision>1</cp:revision>
  <dcterms:created xsi:type="dcterms:W3CDTF">2006-08-16T00:00:00Z</dcterms:created>
  <dcterms:modified xsi:type="dcterms:W3CDTF">2016-10-22T10:52:35Z</dcterms:modified>
</cp:coreProperties>
</file>